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D4F8F4-4815-4350-9212-130FA6E41C7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88240CF-0734-4221-A054-CDB963FE88E9}">
      <dgm:prSet/>
      <dgm:spPr/>
      <dgm:t>
        <a:bodyPr/>
        <a:lstStyle/>
        <a:p>
          <a:r>
            <a:rPr lang="en-US"/>
            <a:t>Historical trends &amp; seasonality (higher prices in winter, lower in summer)</a:t>
          </a:r>
        </a:p>
      </dgm:t>
    </dgm:pt>
    <dgm:pt modelId="{F0CA3132-33C7-48DA-80EF-D9A9699A4867}" type="parTrans" cxnId="{C52B6AE5-8E2D-4037-BF9B-74BC382900AC}">
      <dgm:prSet/>
      <dgm:spPr/>
      <dgm:t>
        <a:bodyPr/>
        <a:lstStyle/>
        <a:p>
          <a:endParaRPr lang="en-US"/>
        </a:p>
      </dgm:t>
    </dgm:pt>
    <dgm:pt modelId="{79AB3EDD-9F27-4F87-AD06-48C34E10FE26}" type="sibTrans" cxnId="{C52B6AE5-8E2D-4037-BF9B-74BC382900AC}">
      <dgm:prSet/>
      <dgm:spPr/>
      <dgm:t>
        <a:bodyPr/>
        <a:lstStyle/>
        <a:p>
          <a:endParaRPr lang="en-US"/>
        </a:p>
      </dgm:t>
    </dgm:pt>
    <dgm:pt modelId="{10C0FC99-1D40-42EF-BF8E-CCECBA5DF24F}">
      <dgm:prSet/>
      <dgm:spPr/>
      <dgm:t>
        <a:bodyPr/>
        <a:lstStyle/>
        <a:p>
          <a:r>
            <a:rPr lang="en-US"/>
            <a:t>Spikes are short-lived → market shock events</a:t>
          </a:r>
        </a:p>
      </dgm:t>
    </dgm:pt>
    <dgm:pt modelId="{E5621C46-4687-4855-9DF3-BAB41A9C0857}" type="parTrans" cxnId="{8388CA4B-54FA-409D-9B8F-36AB2A0A3AC3}">
      <dgm:prSet/>
      <dgm:spPr/>
      <dgm:t>
        <a:bodyPr/>
        <a:lstStyle/>
        <a:p>
          <a:endParaRPr lang="en-US"/>
        </a:p>
      </dgm:t>
    </dgm:pt>
    <dgm:pt modelId="{C3A9F55E-6E64-4EBA-A50E-747FD7FF1BE6}" type="sibTrans" cxnId="{8388CA4B-54FA-409D-9B8F-36AB2A0A3AC3}">
      <dgm:prSet/>
      <dgm:spPr/>
      <dgm:t>
        <a:bodyPr/>
        <a:lstStyle/>
        <a:p>
          <a:endParaRPr lang="en-US"/>
        </a:p>
      </dgm:t>
    </dgm:pt>
    <dgm:pt modelId="{5FDB2969-3A0A-4F4F-8FF9-2743127EF906}">
      <dgm:prSet/>
      <dgm:spPr/>
      <dgm:t>
        <a:bodyPr/>
        <a:lstStyle/>
        <a:p>
          <a:r>
            <a:rPr lang="en-US"/>
            <a:t>Clear year-over-year upward trend, especially after 2021 (energy crisis)</a:t>
          </a:r>
        </a:p>
      </dgm:t>
    </dgm:pt>
    <dgm:pt modelId="{4B497B75-E810-4821-8925-55D9E6DB3FCD}" type="parTrans" cxnId="{BA86F19E-8556-4E64-873B-BE5C277A913A}">
      <dgm:prSet/>
      <dgm:spPr/>
      <dgm:t>
        <a:bodyPr/>
        <a:lstStyle/>
        <a:p>
          <a:endParaRPr lang="en-US"/>
        </a:p>
      </dgm:t>
    </dgm:pt>
    <dgm:pt modelId="{DC6B9641-51C2-4B34-8946-ABE5F3821BD7}" type="sibTrans" cxnId="{BA86F19E-8556-4E64-873B-BE5C277A913A}">
      <dgm:prSet/>
      <dgm:spPr/>
      <dgm:t>
        <a:bodyPr/>
        <a:lstStyle/>
        <a:p>
          <a:endParaRPr lang="en-US"/>
        </a:p>
      </dgm:t>
    </dgm:pt>
    <dgm:pt modelId="{4CEE7AEC-F9BE-431C-A080-FA190FA2EF82}">
      <dgm:prSet/>
      <dgm:spPr/>
      <dgm:t>
        <a:bodyPr/>
        <a:lstStyle/>
        <a:p>
          <a:r>
            <a:rPr lang="en-US"/>
            <a:t>Holiday periods can distort demand (e.g., Christmas, New Year)</a:t>
          </a:r>
        </a:p>
      </dgm:t>
    </dgm:pt>
    <dgm:pt modelId="{42F397B9-3357-4BAA-8229-333E07D8693F}" type="parTrans" cxnId="{E88FD998-C7A1-4329-8863-C9416E245623}">
      <dgm:prSet/>
      <dgm:spPr/>
      <dgm:t>
        <a:bodyPr/>
        <a:lstStyle/>
        <a:p>
          <a:endParaRPr lang="en-US"/>
        </a:p>
      </dgm:t>
    </dgm:pt>
    <dgm:pt modelId="{8F88EB14-5CE8-47D5-9AC8-6EC142BAAAD3}" type="sibTrans" cxnId="{E88FD998-C7A1-4329-8863-C9416E245623}">
      <dgm:prSet/>
      <dgm:spPr/>
      <dgm:t>
        <a:bodyPr/>
        <a:lstStyle/>
        <a:p>
          <a:endParaRPr lang="en-US"/>
        </a:p>
      </dgm:t>
    </dgm:pt>
    <dgm:pt modelId="{29C10513-A45C-4447-9EBC-E59E61B349C8}" type="pres">
      <dgm:prSet presAssocID="{E1D4F8F4-4815-4350-9212-130FA6E41C7B}" presName="root" presStyleCnt="0">
        <dgm:presLayoutVars>
          <dgm:dir/>
          <dgm:resizeHandles val="exact"/>
        </dgm:presLayoutVars>
      </dgm:prSet>
      <dgm:spPr/>
    </dgm:pt>
    <dgm:pt modelId="{B8D6B740-CA5C-4E13-AF0F-6238EE04AF84}" type="pres">
      <dgm:prSet presAssocID="{088240CF-0734-4221-A054-CDB963FE88E9}" presName="compNode" presStyleCnt="0"/>
      <dgm:spPr/>
    </dgm:pt>
    <dgm:pt modelId="{E15C9F78-2C6E-4F79-97E0-03C32BB48633}" type="pres">
      <dgm:prSet presAssocID="{088240CF-0734-4221-A054-CDB963FE88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"/>
        </a:ext>
      </dgm:extLst>
    </dgm:pt>
    <dgm:pt modelId="{A0E4529E-BB47-4559-AD5D-6A337F220C1C}" type="pres">
      <dgm:prSet presAssocID="{088240CF-0734-4221-A054-CDB963FE88E9}" presName="spaceRect" presStyleCnt="0"/>
      <dgm:spPr/>
    </dgm:pt>
    <dgm:pt modelId="{399AAA95-B2F1-407B-9EA8-3738E283E044}" type="pres">
      <dgm:prSet presAssocID="{088240CF-0734-4221-A054-CDB963FE88E9}" presName="textRect" presStyleLbl="revTx" presStyleIdx="0" presStyleCnt="4">
        <dgm:presLayoutVars>
          <dgm:chMax val="1"/>
          <dgm:chPref val="1"/>
        </dgm:presLayoutVars>
      </dgm:prSet>
      <dgm:spPr/>
    </dgm:pt>
    <dgm:pt modelId="{81791C04-0381-4798-BD2D-56E89E67AB02}" type="pres">
      <dgm:prSet presAssocID="{79AB3EDD-9F27-4F87-AD06-48C34E10FE26}" presName="sibTrans" presStyleCnt="0"/>
      <dgm:spPr/>
    </dgm:pt>
    <dgm:pt modelId="{261DF8A9-7359-466B-8C43-FB2ADC842744}" type="pres">
      <dgm:prSet presAssocID="{10C0FC99-1D40-42EF-BF8E-CCECBA5DF24F}" presName="compNode" presStyleCnt="0"/>
      <dgm:spPr/>
    </dgm:pt>
    <dgm:pt modelId="{4FBE06BD-C2FE-4293-9FB6-32115455D6AE}" type="pres">
      <dgm:prSet presAssocID="{10C0FC99-1D40-42EF-BF8E-CCECBA5DF24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372479BB-AE25-485F-8F86-2756532005FF}" type="pres">
      <dgm:prSet presAssocID="{10C0FC99-1D40-42EF-BF8E-CCECBA5DF24F}" presName="spaceRect" presStyleCnt="0"/>
      <dgm:spPr/>
    </dgm:pt>
    <dgm:pt modelId="{2EE757F9-4CFA-499C-ADE7-6E944C3CC00F}" type="pres">
      <dgm:prSet presAssocID="{10C0FC99-1D40-42EF-BF8E-CCECBA5DF24F}" presName="textRect" presStyleLbl="revTx" presStyleIdx="1" presStyleCnt="4">
        <dgm:presLayoutVars>
          <dgm:chMax val="1"/>
          <dgm:chPref val="1"/>
        </dgm:presLayoutVars>
      </dgm:prSet>
      <dgm:spPr/>
    </dgm:pt>
    <dgm:pt modelId="{775740A7-E366-4155-9356-0E8609E87B39}" type="pres">
      <dgm:prSet presAssocID="{C3A9F55E-6E64-4EBA-A50E-747FD7FF1BE6}" presName="sibTrans" presStyleCnt="0"/>
      <dgm:spPr/>
    </dgm:pt>
    <dgm:pt modelId="{C9117190-6CCD-48A5-B299-ECDE987BB198}" type="pres">
      <dgm:prSet presAssocID="{5FDB2969-3A0A-4F4F-8FF9-2743127EF906}" presName="compNode" presStyleCnt="0"/>
      <dgm:spPr/>
    </dgm:pt>
    <dgm:pt modelId="{87206A1F-16C1-4E9A-91F7-08B203BB8EC9}" type="pres">
      <dgm:prSet presAssocID="{5FDB2969-3A0A-4F4F-8FF9-2743127EF90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671FA12-7223-4D57-94A8-0EFC9D578E31}" type="pres">
      <dgm:prSet presAssocID="{5FDB2969-3A0A-4F4F-8FF9-2743127EF906}" presName="spaceRect" presStyleCnt="0"/>
      <dgm:spPr/>
    </dgm:pt>
    <dgm:pt modelId="{07F421C1-9D21-4CE1-8914-17D2DFD62170}" type="pres">
      <dgm:prSet presAssocID="{5FDB2969-3A0A-4F4F-8FF9-2743127EF906}" presName="textRect" presStyleLbl="revTx" presStyleIdx="2" presStyleCnt="4">
        <dgm:presLayoutVars>
          <dgm:chMax val="1"/>
          <dgm:chPref val="1"/>
        </dgm:presLayoutVars>
      </dgm:prSet>
      <dgm:spPr/>
    </dgm:pt>
    <dgm:pt modelId="{702E7D9C-E594-47C4-BE2F-B71B2B16B9B1}" type="pres">
      <dgm:prSet presAssocID="{DC6B9641-51C2-4B34-8946-ABE5F3821BD7}" presName="sibTrans" presStyleCnt="0"/>
      <dgm:spPr/>
    </dgm:pt>
    <dgm:pt modelId="{852A3656-AA21-4FFA-BC99-5D9207F3BC3B}" type="pres">
      <dgm:prSet presAssocID="{4CEE7AEC-F9BE-431C-A080-FA190FA2EF82}" presName="compNode" presStyleCnt="0"/>
      <dgm:spPr/>
    </dgm:pt>
    <dgm:pt modelId="{21CE4E46-AF64-47F7-A9F4-3EBAD002EB1B}" type="pres">
      <dgm:prSet presAssocID="{4CEE7AEC-F9BE-431C-A080-FA190FA2EF8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gon Dance"/>
        </a:ext>
      </dgm:extLst>
    </dgm:pt>
    <dgm:pt modelId="{A767802E-6AD3-4728-939F-568C52A8B28E}" type="pres">
      <dgm:prSet presAssocID="{4CEE7AEC-F9BE-431C-A080-FA190FA2EF82}" presName="spaceRect" presStyleCnt="0"/>
      <dgm:spPr/>
    </dgm:pt>
    <dgm:pt modelId="{194FDD72-6A15-4D2D-8B43-768843DE1633}" type="pres">
      <dgm:prSet presAssocID="{4CEE7AEC-F9BE-431C-A080-FA190FA2EF8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B10A224-4430-44C0-8E6F-1607C1388121}" type="presOf" srcId="{10C0FC99-1D40-42EF-BF8E-CCECBA5DF24F}" destId="{2EE757F9-4CFA-499C-ADE7-6E944C3CC00F}" srcOrd="0" destOrd="0" presId="urn:microsoft.com/office/officeart/2018/2/layout/IconLabelList"/>
    <dgm:cxn modelId="{401BAE40-E87F-4B45-A303-9B5FABE575A6}" type="presOf" srcId="{088240CF-0734-4221-A054-CDB963FE88E9}" destId="{399AAA95-B2F1-407B-9EA8-3738E283E044}" srcOrd="0" destOrd="0" presId="urn:microsoft.com/office/officeart/2018/2/layout/IconLabelList"/>
    <dgm:cxn modelId="{8388CA4B-54FA-409D-9B8F-36AB2A0A3AC3}" srcId="{E1D4F8F4-4815-4350-9212-130FA6E41C7B}" destId="{10C0FC99-1D40-42EF-BF8E-CCECBA5DF24F}" srcOrd="1" destOrd="0" parTransId="{E5621C46-4687-4855-9DF3-BAB41A9C0857}" sibTransId="{C3A9F55E-6E64-4EBA-A50E-747FD7FF1BE6}"/>
    <dgm:cxn modelId="{FDDAC14E-E4AE-41A1-AA1F-9EE26F112561}" type="presOf" srcId="{5FDB2969-3A0A-4F4F-8FF9-2743127EF906}" destId="{07F421C1-9D21-4CE1-8914-17D2DFD62170}" srcOrd="0" destOrd="0" presId="urn:microsoft.com/office/officeart/2018/2/layout/IconLabelList"/>
    <dgm:cxn modelId="{97060170-A51E-4BE2-B96D-465B92F43BF1}" type="presOf" srcId="{4CEE7AEC-F9BE-431C-A080-FA190FA2EF82}" destId="{194FDD72-6A15-4D2D-8B43-768843DE1633}" srcOrd="0" destOrd="0" presId="urn:microsoft.com/office/officeart/2018/2/layout/IconLabelList"/>
    <dgm:cxn modelId="{E88FD998-C7A1-4329-8863-C9416E245623}" srcId="{E1D4F8F4-4815-4350-9212-130FA6E41C7B}" destId="{4CEE7AEC-F9BE-431C-A080-FA190FA2EF82}" srcOrd="3" destOrd="0" parTransId="{42F397B9-3357-4BAA-8229-333E07D8693F}" sibTransId="{8F88EB14-5CE8-47D5-9AC8-6EC142BAAAD3}"/>
    <dgm:cxn modelId="{BA86F19E-8556-4E64-873B-BE5C277A913A}" srcId="{E1D4F8F4-4815-4350-9212-130FA6E41C7B}" destId="{5FDB2969-3A0A-4F4F-8FF9-2743127EF906}" srcOrd="2" destOrd="0" parTransId="{4B497B75-E810-4821-8925-55D9E6DB3FCD}" sibTransId="{DC6B9641-51C2-4B34-8946-ABE5F3821BD7}"/>
    <dgm:cxn modelId="{C52B6AE5-8E2D-4037-BF9B-74BC382900AC}" srcId="{E1D4F8F4-4815-4350-9212-130FA6E41C7B}" destId="{088240CF-0734-4221-A054-CDB963FE88E9}" srcOrd="0" destOrd="0" parTransId="{F0CA3132-33C7-48DA-80EF-D9A9699A4867}" sibTransId="{79AB3EDD-9F27-4F87-AD06-48C34E10FE26}"/>
    <dgm:cxn modelId="{59AF1BF1-366B-40E4-A79A-2939F2624E5C}" type="presOf" srcId="{E1D4F8F4-4815-4350-9212-130FA6E41C7B}" destId="{29C10513-A45C-4447-9EBC-E59E61B349C8}" srcOrd="0" destOrd="0" presId="urn:microsoft.com/office/officeart/2018/2/layout/IconLabelList"/>
    <dgm:cxn modelId="{82E155C7-68D9-4D20-873B-03B7B9CA1C35}" type="presParOf" srcId="{29C10513-A45C-4447-9EBC-E59E61B349C8}" destId="{B8D6B740-CA5C-4E13-AF0F-6238EE04AF84}" srcOrd="0" destOrd="0" presId="urn:microsoft.com/office/officeart/2018/2/layout/IconLabelList"/>
    <dgm:cxn modelId="{5F27FCE1-0A52-45E1-AAC9-58D56E215567}" type="presParOf" srcId="{B8D6B740-CA5C-4E13-AF0F-6238EE04AF84}" destId="{E15C9F78-2C6E-4F79-97E0-03C32BB48633}" srcOrd="0" destOrd="0" presId="urn:microsoft.com/office/officeart/2018/2/layout/IconLabelList"/>
    <dgm:cxn modelId="{E8AE7773-64B8-4E92-B64C-F368AC0E61B5}" type="presParOf" srcId="{B8D6B740-CA5C-4E13-AF0F-6238EE04AF84}" destId="{A0E4529E-BB47-4559-AD5D-6A337F220C1C}" srcOrd="1" destOrd="0" presId="urn:microsoft.com/office/officeart/2018/2/layout/IconLabelList"/>
    <dgm:cxn modelId="{2A175C98-3352-4E7A-BB14-712872EB186C}" type="presParOf" srcId="{B8D6B740-CA5C-4E13-AF0F-6238EE04AF84}" destId="{399AAA95-B2F1-407B-9EA8-3738E283E044}" srcOrd="2" destOrd="0" presId="urn:microsoft.com/office/officeart/2018/2/layout/IconLabelList"/>
    <dgm:cxn modelId="{7B2EE8A7-D787-477B-BA7C-745071D8BEF2}" type="presParOf" srcId="{29C10513-A45C-4447-9EBC-E59E61B349C8}" destId="{81791C04-0381-4798-BD2D-56E89E67AB02}" srcOrd="1" destOrd="0" presId="urn:microsoft.com/office/officeart/2018/2/layout/IconLabelList"/>
    <dgm:cxn modelId="{E3278A73-BDAB-4E13-8328-3E76537DEF4A}" type="presParOf" srcId="{29C10513-A45C-4447-9EBC-E59E61B349C8}" destId="{261DF8A9-7359-466B-8C43-FB2ADC842744}" srcOrd="2" destOrd="0" presId="urn:microsoft.com/office/officeart/2018/2/layout/IconLabelList"/>
    <dgm:cxn modelId="{FCB1FE5D-174F-4180-BC08-5311B6E0F7A7}" type="presParOf" srcId="{261DF8A9-7359-466B-8C43-FB2ADC842744}" destId="{4FBE06BD-C2FE-4293-9FB6-32115455D6AE}" srcOrd="0" destOrd="0" presId="urn:microsoft.com/office/officeart/2018/2/layout/IconLabelList"/>
    <dgm:cxn modelId="{19532789-A99B-4798-9293-784C0274DAD2}" type="presParOf" srcId="{261DF8A9-7359-466B-8C43-FB2ADC842744}" destId="{372479BB-AE25-485F-8F86-2756532005FF}" srcOrd="1" destOrd="0" presId="urn:microsoft.com/office/officeart/2018/2/layout/IconLabelList"/>
    <dgm:cxn modelId="{8659CC4E-0779-4AC2-95A3-1F21DCBE599E}" type="presParOf" srcId="{261DF8A9-7359-466B-8C43-FB2ADC842744}" destId="{2EE757F9-4CFA-499C-ADE7-6E944C3CC00F}" srcOrd="2" destOrd="0" presId="urn:microsoft.com/office/officeart/2018/2/layout/IconLabelList"/>
    <dgm:cxn modelId="{460CA081-4E24-4149-B02D-8CAD223DFC14}" type="presParOf" srcId="{29C10513-A45C-4447-9EBC-E59E61B349C8}" destId="{775740A7-E366-4155-9356-0E8609E87B39}" srcOrd="3" destOrd="0" presId="urn:microsoft.com/office/officeart/2018/2/layout/IconLabelList"/>
    <dgm:cxn modelId="{7C2D57E0-C6D7-498F-87DE-5D7D26291DDF}" type="presParOf" srcId="{29C10513-A45C-4447-9EBC-E59E61B349C8}" destId="{C9117190-6CCD-48A5-B299-ECDE987BB198}" srcOrd="4" destOrd="0" presId="urn:microsoft.com/office/officeart/2018/2/layout/IconLabelList"/>
    <dgm:cxn modelId="{FE06BD25-307C-49C7-84D9-48866D3925CB}" type="presParOf" srcId="{C9117190-6CCD-48A5-B299-ECDE987BB198}" destId="{87206A1F-16C1-4E9A-91F7-08B203BB8EC9}" srcOrd="0" destOrd="0" presId="urn:microsoft.com/office/officeart/2018/2/layout/IconLabelList"/>
    <dgm:cxn modelId="{34586F92-0F9D-4B09-BE7C-C3D582B5668E}" type="presParOf" srcId="{C9117190-6CCD-48A5-B299-ECDE987BB198}" destId="{4671FA12-7223-4D57-94A8-0EFC9D578E31}" srcOrd="1" destOrd="0" presId="urn:microsoft.com/office/officeart/2018/2/layout/IconLabelList"/>
    <dgm:cxn modelId="{E6187CE1-5CCA-48CC-AAC2-F1EDC2407675}" type="presParOf" srcId="{C9117190-6CCD-48A5-B299-ECDE987BB198}" destId="{07F421C1-9D21-4CE1-8914-17D2DFD62170}" srcOrd="2" destOrd="0" presId="urn:microsoft.com/office/officeart/2018/2/layout/IconLabelList"/>
    <dgm:cxn modelId="{45672C52-5A2E-4998-9070-8C77C7711035}" type="presParOf" srcId="{29C10513-A45C-4447-9EBC-E59E61B349C8}" destId="{702E7D9C-E594-47C4-BE2F-B71B2B16B9B1}" srcOrd="5" destOrd="0" presId="urn:microsoft.com/office/officeart/2018/2/layout/IconLabelList"/>
    <dgm:cxn modelId="{CF5D3B04-8DB7-4846-8A1F-22E687E08F42}" type="presParOf" srcId="{29C10513-A45C-4447-9EBC-E59E61B349C8}" destId="{852A3656-AA21-4FFA-BC99-5D9207F3BC3B}" srcOrd="6" destOrd="0" presId="urn:microsoft.com/office/officeart/2018/2/layout/IconLabelList"/>
    <dgm:cxn modelId="{46393EB7-5FEE-42D8-9F0D-140A876EAF87}" type="presParOf" srcId="{852A3656-AA21-4FFA-BC99-5D9207F3BC3B}" destId="{21CE4E46-AF64-47F7-A9F4-3EBAD002EB1B}" srcOrd="0" destOrd="0" presId="urn:microsoft.com/office/officeart/2018/2/layout/IconLabelList"/>
    <dgm:cxn modelId="{03C39983-60FD-4F03-8D20-FB48ED7E727B}" type="presParOf" srcId="{852A3656-AA21-4FFA-BC99-5D9207F3BC3B}" destId="{A767802E-6AD3-4728-939F-568C52A8B28E}" srcOrd="1" destOrd="0" presId="urn:microsoft.com/office/officeart/2018/2/layout/IconLabelList"/>
    <dgm:cxn modelId="{9937EAC8-48E2-4129-B738-FDC1DCC75DD0}" type="presParOf" srcId="{852A3656-AA21-4FFA-BC99-5D9207F3BC3B}" destId="{194FDD72-6A15-4D2D-8B43-768843DE163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C9F78-2C6E-4F79-97E0-03C32BB48633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AAA95-B2F1-407B-9EA8-3738E283E044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Historical trends &amp; seasonality (higher prices in winter, lower in summer)</a:t>
          </a:r>
        </a:p>
      </dsp:txBody>
      <dsp:txXfrm>
        <a:off x="100682" y="2427484"/>
        <a:ext cx="2370489" cy="720000"/>
      </dsp:txXfrm>
    </dsp:sp>
    <dsp:sp modelId="{4FBE06BD-C2FE-4293-9FB6-32115455D6AE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757F9-4CFA-499C-ADE7-6E944C3CC00F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Spikes are short-lived → market shock events</a:t>
          </a:r>
        </a:p>
      </dsp:txBody>
      <dsp:txXfrm>
        <a:off x="2886007" y="2427484"/>
        <a:ext cx="2370489" cy="720000"/>
      </dsp:txXfrm>
    </dsp:sp>
    <dsp:sp modelId="{87206A1F-16C1-4E9A-91F7-08B203BB8EC9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421C1-9D21-4CE1-8914-17D2DFD62170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Clear year-over-year upward trend, especially after 2021 (energy crisis)</a:t>
          </a:r>
        </a:p>
      </dsp:txBody>
      <dsp:txXfrm>
        <a:off x="5671332" y="2427484"/>
        <a:ext cx="2370489" cy="720000"/>
      </dsp:txXfrm>
    </dsp:sp>
    <dsp:sp modelId="{21CE4E46-AF64-47F7-A9F4-3EBAD002EB1B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FDD72-6A15-4D2D-8B43-768843DE1633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Holiday periods can distort demand (e.g., Christmas, New Year)</a:t>
          </a:r>
        </a:p>
      </dsp:txBody>
      <dsp:txXfrm>
        <a:off x="8456657" y="2427484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74C5-7726-F58A-3990-3A8F7CB7B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553EB-2D71-DB8F-45E2-38B093455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45F0F-4EEB-E22C-24A3-DDF9B787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4D837-09A6-7055-23F5-B6D6C2FE8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C95FB-BD8B-6FCF-5FB0-AD4EB398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92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7F4D-0C1F-68A7-A41A-C190A13B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ACA3B-32D1-26FD-FAE2-212279B18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A767-C7D9-D9FA-ABD7-F03F0E328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77ED1-C82B-02EE-7FF3-CF959959A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9FBF6-CED4-FF69-6746-29CBE814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4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FC4EA-757A-10A6-92E1-D98A3A006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626EB-9368-4269-B272-DB8B8D0F8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57963-CC87-D9F2-0563-29CB67822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9EE63-5BB4-859A-27A8-CCCDF27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78A8D-EE6C-514E-A462-E93568A4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E702-7611-EF79-2F75-BE034375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38EE1-1306-C446-B756-789E84E1A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35CF-AB4B-D281-3874-994C7F7F2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0FC8E-A052-7D06-5BD6-FB4F9F89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7324B-AF09-0E29-4249-40B249C6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45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9C10-3A06-2969-9071-B8147FD0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8DE0F-831A-DACF-AA43-EBB642F6D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5C2B3-B97E-2EEC-2F63-7356BD91C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12940-052B-0C95-B3D0-FACB1441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EAF77-5C10-4367-D420-A1E146F0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5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3693C-91C4-6CFF-94B6-7BDCFF90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1B225-1D19-61F5-B02A-061C6FE10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BBE32-862E-F1EF-40C0-9F29F2635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9C8C6-C2B5-1551-7058-4E184B8B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682C7-4F1E-D644-817F-16629512C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6238D-7D47-AA30-D45C-CE58E1EC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64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0632-92D6-B320-1608-9F45A616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23926-9B95-AB22-F57D-C00DEA54A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990D5-94E0-0EF3-79EA-59DABD8EA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392F0-6939-55DE-4257-A998DBD4F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91E07-ACE0-E266-25E1-29D6D7951E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6618D-252B-4BF8-E14A-20893309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524AA0-59E2-D594-3DBF-DBA1892DD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035731-FADD-9ECF-ED56-F9C06901C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7D398-21C9-E6A3-138F-03BE9E3E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E51DD-FF72-F6BA-80F1-3159F09AB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FDE0B-0FE6-06FA-CE15-7D4AEC71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94D5A-C609-8C34-CAB8-5439A7DB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81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C148CE-9EA1-49B7-E326-B4658DC1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EAEB-F7FB-EBBC-2C00-D9AA8C59D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C2E-8F4A-8952-A179-A3DA69FC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8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2D9E-E1BF-3CFF-5832-FB2B729E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609B-1AA6-C2A4-E8DF-95CE1FD76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B7E2D-26B2-3159-1F74-3D77266B2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DB30F-9868-134D-DAA4-8F68B922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25CF5-5A51-9E8B-B84F-A3DBCEBA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4656C-C81E-9712-9FAC-27947A8E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3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D490-D08B-5947-4F8B-88BAAA61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3764B-6637-82BA-BDA2-7243F6081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D8A05-A662-AE22-BF0F-8ACBC383E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7DA69-3F4C-54F8-8C4A-92DB1063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B5B3B-ADAD-479D-516A-1C8182D9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6F41C-1E7C-11C5-DF76-06CF40D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5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FB98E-092C-F815-2E9A-496C23CE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2AD7D-E730-01C1-4557-48879342E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56FD-E9B5-4A83-5A96-5C17F8162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D2C022-7134-47A7-9342-AAC36B26FD31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E3724-EC14-7360-98C5-97D664BFA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3449E-521B-88F3-F900-9BF02BBF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ember-energy.org/data/european-wholesale-electricity-price-data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Animated Electricity And Plug And Outlet">
            <a:extLst>
              <a:ext uri="{FF2B5EF4-FFF2-40B4-BE49-F238E27FC236}">
                <a16:creationId xmlns:a16="http://schemas.microsoft.com/office/drawing/2014/main" id="{A7590D36-22B1-E25A-FEAF-483B98EA2B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865FA7-D1B1-EFD2-CAF7-E0A0194D2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>
                <a:solidFill>
                  <a:srgbClr val="FFFFFF"/>
                </a:solidFill>
              </a:rPr>
              <a:t>Electricity Forecast Austria 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FC67F-69FE-A278-EF88-EAC517CE1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By Jonas Welt, Karim Ortner &amp; Lorenz Johannes Schlosser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2A95A-D1CB-060A-D96C-B3729699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A0CE7-0D22-B8EA-1926-744AB596D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January 2026 price prediction for Austria</a:t>
            </a:r>
          </a:p>
          <a:p>
            <a:pPr marL="0" indent="0">
              <a:buNone/>
            </a:pPr>
            <a:r>
              <a:rPr lang="en-US" dirty="0"/>
              <a:t>Show 95% confidence intervals</a:t>
            </a:r>
          </a:p>
          <a:p>
            <a:pPr marL="0" indent="0">
              <a:buNone/>
            </a:pPr>
            <a:r>
              <a:rPr lang="en-US" dirty="0"/>
              <a:t>Visualize forecast on time-series plot</a:t>
            </a:r>
          </a:p>
        </p:txBody>
      </p:sp>
    </p:spTree>
    <p:extLst>
      <p:ext uri="{BB962C8B-B14F-4D97-AF65-F5344CB8AC3E}">
        <p14:creationId xmlns:p14="http://schemas.microsoft.com/office/powerpoint/2010/main" val="3301719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B8C80-0EF4-D72A-AB79-81F43156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Value</a:t>
            </a:r>
            <a:r>
              <a:rPr lang="en-US" sz="4000"/>
              <a:t>/ Decision-Making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36F-9385-0BE6-F13F-BE1E5112F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5275927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b="1" dirty="0"/>
              <a:t>Actions enabled:</a:t>
            </a:r>
          </a:p>
          <a:p>
            <a:pPr marL="0" indent="0">
              <a:buNone/>
            </a:pPr>
            <a:r>
              <a:rPr lang="en-US" sz="1900" dirty="0"/>
              <a:t>Schedule energy procurement in advance</a:t>
            </a:r>
          </a:p>
          <a:p>
            <a:pPr marL="0" indent="0">
              <a:buNone/>
            </a:pPr>
            <a:r>
              <a:rPr lang="en-US" sz="1900" dirty="0"/>
              <a:t>Adjust trading strategies</a:t>
            </a:r>
          </a:p>
          <a:p>
            <a:pPr marL="0" indent="0">
              <a:buNone/>
            </a:pPr>
            <a:r>
              <a:rPr lang="en-US" sz="1900" dirty="0"/>
              <a:t>Optimize energy-intensive production</a:t>
            </a:r>
          </a:p>
          <a:p>
            <a:pPr marL="0" indent="0">
              <a:buNone/>
            </a:pPr>
            <a:r>
              <a:rPr lang="en-US" sz="1900" b="1" dirty="0"/>
              <a:t>Impact:</a:t>
            </a:r>
          </a:p>
          <a:p>
            <a:pPr marL="0" indent="0">
              <a:buNone/>
            </a:pPr>
            <a:r>
              <a:rPr lang="en-US" sz="1900" dirty="0"/>
              <a:t>Reduced costs due to better planning</a:t>
            </a:r>
          </a:p>
          <a:p>
            <a:pPr marL="0" indent="0">
              <a:buNone/>
            </a:pPr>
            <a:r>
              <a:rPr lang="en-US" sz="1900" dirty="0"/>
              <a:t>Mitigate risks from price spikes</a:t>
            </a:r>
          </a:p>
          <a:p>
            <a:pPr marL="0" indent="0">
              <a:buNone/>
            </a:pPr>
            <a:r>
              <a:rPr lang="en-US" sz="1900" dirty="0"/>
              <a:t>Without forecasts → reactive decisions, higher costs</a:t>
            </a:r>
            <a:endParaRPr lang="en-US" sz="1900" b="1" dirty="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B1C7578E-1C81-CFEC-1D94-B44E5476D8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15" r="17329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8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F2C6E-632E-A083-5382-F3C82E31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de-AT" sz="3600">
                <a:solidFill>
                  <a:schemeClr val="tx2"/>
                </a:solidFill>
              </a:rPr>
              <a:t>Contributions &amp; GitHub</a:t>
            </a:r>
            <a:endParaRPr lang="en-US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6185-A6AC-BBA1-D074-07B3C8B1A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sz="1800" dirty="0">
                <a:solidFill>
                  <a:schemeClr val="tx2"/>
                </a:solidFill>
              </a:rPr>
              <a:t>Jonas – Data </a:t>
            </a:r>
            <a:r>
              <a:rPr lang="de-AT" sz="1800" dirty="0" err="1">
                <a:solidFill>
                  <a:schemeClr val="tx2"/>
                </a:solidFill>
              </a:rPr>
              <a:t>Preprocessing</a:t>
            </a:r>
            <a:r>
              <a:rPr lang="de-AT" sz="1800" dirty="0">
                <a:solidFill>
                  <a:schemeClr val="tx2"/>
                </a:solidFill>
              </a:rPr>
              <a:t> </a:t>
            </a:r>
          </a:p>
          <a:p>
            <a:pPr marL="0" indent="0">
              <a:buNone/>
            </a:pPr>
            <a:r>
              <a:rPr lang="de-AT" sz="1800" dirty="0">
                <a:solidFill>
                  <a:schemeClr val="tx2"/>
                </a:solidFill>
              </a:rPr>
              <a:t>Karim – </a:t>
            </a:r>
            <a:r>
              <a:rPr lang="de-AT" sz="1800" dirty="0" err="1">
                <a:solidFill>
                  <a:schemeClr val="tx2"/>
                </a:solidFill>
              </a:rPr>
              <a:t>dataset</a:t>
            </a:r>
            <a:r>
              <a:rPr lang="de-AT" sz="1800" dirty="0">
                <a:solidFill>
                  <a:schemeClr val="tx2"/>
                </a:solidFill>
              </a:rPr>
              <a:t> </a:t>
            </a:r>
            <a:r>
              <a:rPr lang="de-AT" sz="1800" dirty="0" err="1">
                <a:solidFill>
                  <a:schemeClr val="tx2"/>
                </a:solidFill>
              </a:rPr>
              <a:t>aquisition</a:t>
            </a:r>
            <a:r>
              <a:rPr lang="de-AT" sz="1800" dirty="0">
                <a:solidFill>
                  <a:schemeClr val="tx2"/>
                </a:solidFill>
              </a:rPr>
              <a:t>, </a:t>
            </a:r>
            <a:r>
              <a:rPr lang="de-AT" sz="1800" dirty="0" err="1">
                <a:solidFill>
                  <a:schemeClr val="tx2"/>
                </a:solidFill>
              </a:rPr>
              <a:t>presentation</a:t>
            </a:r>
            <a:endParaRPr lang="de-AT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de-AT" sz="1800" dirty="0">
                <a:solidFill>
                  <a:schemeClr val="tx2"/>
                </a:solidFill>
              </a:rPr>
              <a:t>Lorenz - </a:t>
            </a:r>
            <a:r>
              <a:rPr lang="de-AT" sz="1800" dirty="0" err="1">
                <a:solidFill>
                  <a:schemeClr val="tx2"/>
                </a:solidFill>
              </a:rPr>
              <a:t>dataset</a:t>
            </a:r>
            <a:r>
              <a:rPr lang="de-AT" sz="1800" dirty="0">
                <a:solidFill>
                  <a:schemeClr val="tx2"/>
                </a:solidFill>
              </a:rPr>
              <a:t> </a:t>
            </a:r>
            <a:r>
              <a:rPr lang="de-AT" sz="1800" dirty="0" err="1">
                <a:solidFill>
                  <a:schemeClr val="tx2"/>
                </a:solidFill>
              </a:rPr>
              <a:t>aquisition</a:t>
            </a:r>
            <a:r>
              <a:rPr lang="de-AT" sz="1800" dirty="0">
                <a:solidFill>
                  <a:schemeClr val="tx2"/>
                </a:solidFill>
              </a:rPr>
              <a:t>, </a:t>
            </a:r>
            <a:r>
              <a:rPr lang="de-AT" sz="1800" dirty="0" err="1">
                <a:solidFill>
                  <a:schemeClr val="tx2"/>
                </a:solidFill>
              </a:rPr>
              <a:t>project</a:t>
            </a:r>
            <a:r>
              <a:rPr lang="de-AT" sz="1800" dirty="0">
                <a:solidFill>
                  <a:schemeClr val="tx2"/>
                </a:solidFill>
              </a:rPr>
              <a:t> </a:t>
            </a:r>
            <a:r>
              <a:rPr lang="de-AT" sz="1800" dirty="0" err="1">
                <a:solidFill>
                  <a:schemeClr val="tx2"/>
                </a:solidFill>
              </a:rPr>
              <a:t>structure</a:t>
            </a:r>
            <a:r>
              <a:rPr lang="de-AT" sz="1800" dirty="0">
                <a:solidFill>
                  <a:schemeClr val="tx2"/>
                </a:solidFill>
              </a:rPr>
              <a:t> </a:t>
            </a:r>
          </a:p>
          <a:p>
            <a:pPr marL="0" indent="0">
              <a:buNone/>
            </a:pPr>
            <a:endParaRPr lang="de-AT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de-AT" sz="1800" dirty="0" err="1">
                <a:solidFill>
                  <a:schemeClr val="tx2"/>
                </a:solidFill>
              </a:rPr>
              <a:t>Github</a:t>
            </a:r>
            <a:r>
              <a:rPr lang="de-AT" sz="1800" dirty="0">
                <a:solidFill>
                  <a:schemeClr val="tx2"/>
                </a:solidFill>
              </a:rPr>
              <a:t>: https://github.com/LSchlosser/TIS3_CapstoneProject/tree/main/data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227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7AA5D-2C48-0280-6A28-A2A69AF1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Business Problem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A012D-904A-AC90-A150-41509912F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 b="1"/>
              <a:t>Problem</a:t>
            </a:r>
          </a:p>
          <a:p>
            <a:pPr marL="0" indent="0">
              <a:buNone/>
            </a:pPr>
            <a:r>
              <a:rPr lang="en-US" sz="1400"/>
              <a:t>Austrian electricity prices fluctuate daily due to supply-demand, renewable generation, and market dynamics</a:t>
            </a:r>
          </a:p>
          <a:p>
            <a:pPr marL="0" indent="0">
              <a:buNone/>
            </a:pPr>
            <a:r>
              <a:rPr lang="en-US" sz="1400"/>
              <a:t>Forecasting helps:</a:t>
            </a:r>
          </a:p>
          <a:p>
            <a:r>
              <a:rPr lang="en-US" sz="1400"/>
              <a:t>Utilities optimize procurement and trading</a:t>
            </a:r>
          </a:p>
          <a:p>
            <a:r>
              <a:rPr lang="en-US" sz="1400"/>
              <a:t>Businesses schedule energy-intensive operations efficiently </a:t>
            </a:r>
            <a:endParaRPr lang="de-AT" sz="1400"/>
          </a:p>
          <a:p>
            <a:r>
              <a:rPr lang="en-US" sz="1400"/>
              <a:t>Policymakers monitor costs and plan subsidies</a:t>
            </a:r>
          </a:p>
          <a:p>
            <a:pPr marL="0" indent="0">
              <a:buNone/>
            </a:pPr>
            <a:r>
              <a:rPr lang="en-US" sz="1400" b="1"/>
              <a:t>Value</a:t>
            </a:r>
          </a:p>
          <a:p>
            <a:pPr marL="0" indent="0">
              <a:buNone/>
            </a:pPr>
            <a:r>
              <a:rPr lang="en-US" sz="1400"/>
              <a:t>Accurate forecasts lower financial risk; a 5–10% error reduction can save millions. Confidence intervals quantify uncertainty.</a:t>
            </a:r>
          </a:p>
          <a:p>
            <a:pPr marL="0" indent="0">
              <a:buNone/>
            </a:pPr>
            <a:endParaRPr lang="en-US" sz="140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EA73051E-2E6B-ABB6-2D79-298C48B6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15" r="17329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38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CFA624-D20D-C9DD-371E-DC5E7226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chemeClr val="tx2"/>
                </a:solidFill>
              </a:rPr>
              <a:t>Solution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C31A7-A7FE-5AD9-D085-5D79C99C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sz="1800" b="1" dirty="0" err="1">
                <a:solidFill>
                  <a:schemeClr val="tx2"/>
                </a:solidFill>
              </a:rPr>
              <a:t>Steps</a:t>
            </a:r>
            <a:r>
              <a:rPr lang="de-AT" sz="1800" b="1" dirty="0">
                <a:solidFill>
                  <a:schemeClr val="tx2"/>
                </a:solidFill>
              </a:rPr>
              <a:t> Taken: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Data Engineering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Exploratory Data Analysis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Feature Engineering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Modeling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Evaluation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Forecast</a:t>
            </a:r>
          </a:p>
        </p:txBody>
      </p:sp>
    </p:spTree>
    <p:extLst>
      <p:ext uri="{BB962C8B-B14F-4D97-AF65-F5344CB8AC3E}">
        <p14:creationId xmlns:p14="http://schemas.microsoft.com/office/powerpoint/2010/main" val="163507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AC06D-8748-1C1B-C0C2-4B056E26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Data source &amp; description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6E38-7B33-4FB5-6044-B26349FC4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/>
              <a:t>Source:</a:t>
            </a:r>
            <a:r>
              <a:rPr lang="en-US" sz="2000"/>
              <a:t> European wholesale electricity price data (daily)</a:t>
            </a:r>
          </a:p>
          <a:p>
            <a:pPr marL="0" indent="0">
              <a:buNone/>
            </a:pPr>
            <a:r>
              <a:rPr lang="en-US" sz="2000" b="1"/>
              <a:t>Link: </a:t>
            </a:r>
            <a:r>
              <a:rPr lang="en-US" sz="2000">
                <a:hlinkClick r:id="rId2"/>
              </a:rPr>
              <a:t>https://ember-energy.org/data/european-wholesale-electricity-price-data/</a:t>
            </a:r>
            <a:endParaRPr lang="en-US" sz="2000"/>
          </a:p>
          <a:p>
            <a:pPr marL="0" indent="0">
              <a:buNone/>
            </a:pPr>
            <a:r>
              <a:rPr lang="en-US" sz="2000" b="1"/>
              <a:t>Scope:</a:t>
            </a:r>
            <a:r>
              <a:rPr lang="en-US" sz="2000"/>
              <a:t> Austria</a:t>
            </a:r>
          </a:p>
          <a:p>
            <a:pPr marL="0" indent="0">
              <a:buNone/>
            </a:pPr>
            <a:r>
              <a:rPr lang="en-US" sz="2000" b="1"/>
              <a:t>Variables:</a:t>
            </a:r>
            <a:r>
              <a:rPr lang="en-US" sz="2000"/>
              <a:t> Date, Price (EUR/MWh)</a:t>
            </a:r>
          </a:p>
          <a:p>
            <a:pPr marL="0" indent="0">
              <a:buNone/>
            </a:pPr>
            <a:r>
              <a:rPr lang="en-US" sz="2000" b="1"/>
              <a:t>Processing:</a:t>
            </a:r>
            <a:r>
              <a:rPr lang="en-US" sz="2000"/>
              <a:t> Aggregate daily → monthly averages, add lagged/additional features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732C3-41DA-3BB4-2FAE-2CA8F1D5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30" r="25414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850EA-1FD0-484A-A1A6-744D5814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AT" sz="4000">
                <a:solidFill>
                  <a:srgbClr val="FFFFFF"/>
                </a:solidFill>
              </a:rPr>
              <a:t>Insights 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6560D1-B3B1-A10F-531C-5614C3207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09668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7762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D8EF-FCE7-4315-FCBC-A2E6E0D83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2A68B-6A28-4F06-D208-28044F8FD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Aggregate daily → monthly</a:t>
            </a:r>
          </a:p>
          <a:p>
            <a:r>
              <a:rPr lang="en-US" dirty="0"/>
              <a:t>Create lag features (1, 3 months prior), create holiday feature </a:t>
            </a:r>
          </a:p>
          <a:p>
            <a:r>
              <a:rPr lang="en-US" dirty="0"/>
              <a:t>Add rolling averages &amp; seasonal indicators</a:t>
            </a:r>
          </a:p>
        </p:txBody>
      </p:sp>
    </p:spTree>
    <p:extLst>
      <p:ext uri="{BB962C8B-B14F-4D97-AF65-F5344CB8AC3E}">
        <p14:creationId xmlns:p14="http://schemas.microsoft.com/office/powerpoint/2010/main" val="246461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BF7E-4541-560F-3555-4D77F88A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A40D4-6B92-7D18-1CCB-35E3225DE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Algorithms &amp; Why</a:t>
            </a:r>
          </a:p>
          <a:p>
            <a:pPr marL="0" indent="0">
              <a:buNone/>
            </a:pPr>
            <a:r>
              <a:rPr lang="en-US" dirty="0"/>
              <a:t>----</a:t>
            </a:r>
          </a:p>
          <a:p>
            <a:pPr marL="0" indent="0">
              <a:buNone/>
            </a:pPr>
            <a:r>
              <a:rPr lang="en-US" dirty="0"/>
              <a:t>Model Selection</a:t>
            </a:r>
          </a:p>
          <a:p>
            <a:pPr marL="0" indent="0">
              <a:buNone/>
            </a:pPr>
            <a:r>
              <a:rPr lang="en-US" dirty="0"/>
              <a:t>----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54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12BD-2261-DF36-D631-E83AB3DA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DA5E6-D6BD-C750-3C36-D42D15A81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Metrics:</a:t>
            </a:r>
            <a:r>
              <a:rPr lang="en-US" dirty="0"/>
              <a:t> RMSE, MAE, MAPE</a:t>
            </a:r>
          </a:p>
          <a:p>
            <a:pPr marL="0" indent="0">
              <a:buNone/>
            </a:pPr>
            <a:r>
              <a:rPr lang="en-US" b="1" dirty="0"/>
              <a:t>Visuals:</a:t>
            </a:r>
            <a:r>
              <a:rPr lang="en-US" dirty="0"/>
              <a:t> Predicted vs actual, residuals, prediction intervals</a:t>
            </a:r>
          </a:p>
          <a:p>
            <a:pPr marL="0" indent="0">
              <a:buNone/>
            </a:pPr>
            <a:r>
              <a:rPr lang="en-US" b="1" dirty="0"/>
              <a:t>Quality &amp; Uncertainty:</a:t>
            </a:r>
            <a:r>
              <a:rPr lang="en-US" dirty="0"/>
              <a:t> Confidence intervals included, limitations noted (rare spikes, market shocks)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95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348</Words>
  <Application>Microsoft Office PowerPoint</Application>
  <PresentationFormat>Widescreen</PresentationFormat>
  <Paragraphs>62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Electricity Forecast Austria </vt:lpstr>
      <vt:lpstr>Contributions &amp; GitHub</vt:lpstr>
      <vt:lpstr>Business Problem</vt:lpstr>
      <vt:lpstr>Solution</vt:lpstr>
      <vt:lpstr>Data source &amp; description</vt:lpstr>
      <vt:lpstr>Insights </vt:lpstr>
      <vt:lpstr>Data Engineering</vt:lpstr>
      <vt:lpstr>Modeling</vt:lpstr>
      <vt:lpstr>Evaluation</vt:lpstr>
      <vt:lpstr>Forecast</vt:lpstr>
      <vt:lpstr>Value/ Decision-Making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Ortner Karim - s2410929022</dc:creator>
  <cp:lastModifiedBy>Ortner Karim - s2410929022</cp:lastModifiedBy>
  <cp:revision>3</cp:revision>
  <dcterms:created xsi:type="dcterms:W3CDTF">2025-12-22T15:25:47Z</dcterms:created>
  <dcterms:modified xsi:type="dcterms:W3CDTF">2025-12-22T18:04:09Z</dcterms:modified>
</cp:coreProperties>
</file>